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4"/>
    <p:sldMasterId id="2147483694" r:id="rId15"/>
    <p:sldMasterId id="2147483705" r:id="rId16"/>
    <p:sldMasterId id="2147483707" r:id="rId17"/>
    <p:sldMasterId id="2147483709" r:id="rId18"/>
    <p:sldMasterId id="2147483711" r:id="rId19"/>
    <p:sldMasterId id="2147483715" r:id="rId20"/>
    <p:sldMasterId id="2147483717" r:id="rId21"/>
    <p:sldMasterId id="2147483718" r:id="rId22"/>
    <p:sldMasterId id="2147483720" r:id="rId23"/>
  </p:sldMasterIdLst>
  <p:notesMasterIdLst>
    <p:notesMasterId r:id="rId47"/>
  </p:notesMasterIdLst>
  <p:sldIdLst>
    <p:sldId id="1449" r:id="rId24"/>
    <p:sldId id="1459" r:id="rId25"/>
    <p:sldId id="1460" r:id="rId26"/>
    <p:sldId id="1461" r:id="rId27"/>
    <p:sldId id="1462" r:id="rId28"/>
    <p:sldId id="1463" r:id="rId29"/>
    <p:sldId id="1464" r:id="rId30"/>
    <p:sldId id="1481" r:id="rId31"/>
    <p:sldId id="1480" r:id="rId32"/>
    <p:sldId id="1469" r:id="rId33"/>
    <p:sldId id="1470" r:id="rId34"/>
    <p:sldId id="1471" r:id="rId35"/>
    <p:sldId id="1472" r:id="rId36"/>
    <p:sldId id="1473" r:id="rId37"/>
    <p:sldId id="1474" r:id="rId38"/>
    <p:sldId id="1475" r:id="rId39"/>
    <p:sldId id="1476" r:id="rId40"/>
    <p:sldId id="1477" r:id="rId41"/>
    <p:sldId id="1478" r:id="rId42"/>
    <p:sldId id="1479" r:id="rId43"/>
    <p:sldId id="1482" r:id="rId44"/>
    <p:sldId id="1466" r:id="rId45"/>
    <p:sldId id="1467" r:id="rId46"/>
  </p:sldIdLst>
  <p:sldSz cx="12198350" cy="6858000"/>
  <p:notesSz cx="6858000" cy="9144000"/>
  <p:custDataLst>
    <p:tags r:id="rId48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B7C"/>
    <a:srgbClr val="FF00FF"/>
    <a:srgbClr val="66FF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1" autoAdjust="0"/>
    <p:restoredTop sz="82743" autoAdjust="0"/>
  </p:normalViewPr>
  <p:slideViewPr>
    <p:cSldViewPr>
      <p:cViewPr varScale="1">
        <p:scale>
          <a:sx n="113" d="100"/>
          <a:sy n="113" d="100"/>
        </p:scale>
        <p:origin x="192" y="504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8017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5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slideMaster" Target="slideMasters/slideMaster8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3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slideMaster" Target="slideMasters/slideMaster1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6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Master" Target="slideMasters/slideMaster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tags" Target="tags/tag1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20" Type="http://schemas.openxmlformats.org/officeDocument/2006/relationships/slideMaster" Target="slideMasters/slideMaster7.xml"/><Relationship Id="rId41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9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15B4-1FB6-4A41-B6F5-F7C6C935F8A0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A51E-E9F9-4BBA-8F3B-026E8500E49A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10C-A7E3-426D-81F1-F6631B36F75F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B572-E480-4EC1-86BB-64101152E68C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3888-1861-4ED3-8D16-BD59B50C0AB5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8605-9DC9-49E9-9FDF-F17389E0F925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6A156-8C01-43AD-A170-4C7A07CEB23E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8" y="1600201"/>
            <a:ext cx="289697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22912" y="1600201"/>
            <a:ext cx="7865522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2930-5117-4418-B1CC-5B464C3DF389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0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5834-9CD6-4E94-8FF1-0A9EBCF6012F}" type="datetime1">
              <a:rPr lang="en-US" smtClean="0"/>
              <a:t>2/4/20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8C3C-B55F-4A4B-9AB9-42DD245B1FDF}" type="datetime1">
              <a:rPr lang="en-US" smtClean="0"/>
              <a:t>2/4/20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D54-DB42-4C98-97A1-04DF30310EB4}" type="datetime1">
              <a:rPr lang="en-US" smtClean="0"/>
              <a:t>2/4/20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E6B90-4F68-4210-A214-7763A6F7F26A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A3AF-1541-4979-9422-18F79577997B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43515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9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984621028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87090" y="381006"/>
            <a:ext cx="1121994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7235" tIns="33619" rIns="67235" bIns="33619" anchor="ctr" anchorCtr="1"/>
          <a:lstStyle/>
          <a:p>
            <a:pPr defTabSz="668242">
              <a:lnSpc>
                <a:spcPct val="90000"/>
              </a:lnSpc>
              <a:spcBef>
                <a:spcPct val="0"/>
              </a:spcBef>
            </a:pPr>
            <a:endParaRPr lang="en-US" sz="2333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 Medium" pitchFamily="34" charset="0"/>
            </a:endParaRPr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489207" y="1793883"/>
            <a:ext cx="11215705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marL="164724" indent="-164724" defTabSz="668242">
              <a:buFont typeface="Wingdings" pitchFamily="2" charset="2"/>
              <a:buChar char=""/>
            </a:pPr>
            <a:endParaRPr lang="en-US" sz="175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411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609918" y="274639"/>
            <a:ext cx="1097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16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918" y="1600203"/>
            <a:ext cx="10978515" cy="452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7466097"/>
      </p:ext>
    </p:extLst>
  </p:cSld>
  <p:clrMap bg1="dk2" tx1="lt1" bg2="dk1" tx2="lt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33408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66817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100226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33634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6472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667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16450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333">
          <a:solidFill>
            <a:schemeClr val="tx1"/>
          </a:solidFill>
          <a:effectLst/>
          <a:latin typeface="+mn-lt"/>
          <a:cs typeface="+mn-cs"/>
        </a:defRPr>
      </a:lvl2pPr>
      <a:lvl3pPr marL="66817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/>
          <a:latin typeface="+mn-lt"/>
          <a:cs typeface="+mn-cs"/>
        </a:defRPr>
      </a:lvl3pPr>
      <a:lvl4pPr marL="1010381" indent="-175165" algn="l" rtl="0" eaLnBrk="1" fontAlgn="base" hangingPunct="1">
        <a:spcBef>
          <a:spcPct val="20000"/>
        </a:spcBef>
        <a:spcAft>
          <a:spcPct val="0"/>
        </a:spcAft>
        <a:buChar char="–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262107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596193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930281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2264366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2598454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408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68174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02262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3634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0436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04521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3860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672695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156909885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0899052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730545825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3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8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7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6018835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08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08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78" indent="-228578" algn="l" defTabSz="121908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03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02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42" indent="-224345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46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435426051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332178899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42494171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lugfest.thingweb.io/playground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2016/12/wot-wg-2016.html" TargetMode="External"/><Relationship Id="rId13" Type="http://schemas.openxmlformats.org/officeDocument/2006/relationships/hyperlink" Target="https://www.w3.org/TR/wot-binding-templates/" TargetMode="External"/><Relationship Id="rId18" Type="http://schemas.openxmlformats.org/officeDocument/2006/relationships/hyperlink" Target="https://w3c.github.io/wot-binding-templates/" TargetMode="External"/><Relationship Id="rId26" Type="http://schemas.openxmlformats.org/officeDocument/2006/relationships/image" Target="../media/image24.png"/><Relationship Id="rId3" Type="http://schemas.openxmlformats.org/officeDocument/2006/relationships/hyperlink" Target="https://www.w3.org/2016/07/wot-ig-charter.html" TargetMode="External"/><Relationship Id="rId21" Type="http://schemas.openxmlformats.org/officeDocument/2006/relationships/hyperlink" Target="https://github.com/w3c/wot-security-best-practices/" TargetMode="External"/><Relationship Id="rId7" Type="http://schemas.openxmlformats.org/officeDocument/2006/relationships/hyperlink" Target="https://github.com/w3c/wot" TargetMode="External"/><Relationship Id="rId12" Type="http://schemas.openxmlformats.org/officeDocument/2006/relationships/hyperlink" Target="https://www.w3.org/TR/wot-thing-description/" TargetMode="External"/><Relationship Id="rId17" Type="http://schemas.openxmlformats.org/officeDocument/2006/relationships/hyperlink" Target="https://w3c.github.io/wot-thing-description/" TargetMode="External"/><Relationship Id="rId25" Type="http://schemas.openxmlformats.org/officeDocument/2006/relationships/image" Target="../media/image3.png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github.com/w3c/wot-architecture/" TargetMode="External"/><Relationship Id="rId20" Type="http://schemas.openxmlformats.org/officeDocument/2006/relationships/hyperlink" Target="https://github.com/w3c/wot-security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sts.w3.org/Archives/Public/public-wot-ig/" TargetMode="External"/><Relationship Id="rId11" Type="http://schemas.openxmlformats.org/officeDocument/2006/relationships/hyperlink" Target="https://www.w3.org/TR/wot-architecture/" TargetMode="External"/><Relationship Id="rId24" Type="http://schemas.openxmlformats.org/officeDocument/2006/relationships/hyperlink" Target="https://github.com/thingweb/thingweb-playground" TargetMode="External"/><Relationship Id="rId5" Type="http://schemas.openxmlformats.org/officeDocument/2006/relationships/hyperlink" Target="https://www.w3.org/WoT/IG/" TargetMode="External"/><Relationship Id="rId15" Type="http://schemas.openxmlformats.org/officeDocument/2006/relationships/hyperlink" Target="https://www.w3.org/TR/wot-security/" TargetMode="External"/><Relationship Id="rId23" Type="http://schemas.openxmlformats.org/officeDocument/2006/relationships/hyperlink" Target="https://github.com/eclipse/thingweb.node-wot" TargetMode="External"/><Relationship Id="rId10" Type="http://schemas.openxmlformats.org/officeDocument/2006/relationships/hyperlink" Target="https://www.w3.org/WoT/WG/" TargetMode="External"/><Relationship Id="rId19" Type="http://schemas.openxmlformats.org/officeDocument/2006/relationships/hyperlink" Target="https://github.com/w3c/wot-scripting-api/" TargetMode="External"/><Relationship Id="rId4" Type="http://schemas.openxmlformats.org/officeDocument/2006/relationships/hyperlink" Target="https://www.w3.org/2019/10/wot-ig-2019.html" TargetMode="External"/><Relationship Id="rId9" Type="http://schemas.openxmlformats.org/officeDocument/2006/relationships/hyperlink" Target="https://cdn.statically.io/gh/w3c/wot/master/charters/wot-wg-charter-draft-2019.html?env=dev" TargetMode="External"/><Relationship Id="rId14" Type="http://schemas.openxmlformats.org/officeDocument/2006/relationships/hyperlink" Target="https://www.w3.org/TR/wot-scripting-api/" TargetMode="External"/><Relationship Id="rId22" Type="http://schemas.openxmlformats.org/officeDocument/2006/relationships/hyperlink" Target="https://github.com/w3c/wot-profil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w3.org/WoT/W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914876" y="4036190"/>
            <a:ext cx="10368598" cy="1470025"/>
          </a:xfrm>
        </p:spPr>
        <p:txBody>
          <a:bodyPr/>
          <a:lstStyle/>
          <a:p>
            <a:r>
              <a:rPr lang="en-US" sz="5400" b="1" dirty="0"/>
              <a:t>WoT Status Update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770582" y="5661248"/>
            <a:ext cx="10657184" cy="910538"/>
          </a:xfrm>
        </p:spPr>
        <p:txBody>
          <a:bodyPr>
            <a:normAutofit/>
          </a:bodyPr>
          <a:lstStyle/>
          <a:p>
            <a:r>
              <a:rPr lang="en-US" sz="4000" dirty="0"/>
              <a:t>February 2020</a:t>
            </a:r>
          </a:p>
        </p:txBody>
      </p:sp>
      <p:pic>
        <p:nvPicPr>
          <p:cNvPr id="11" name="Picture 4" descr="C:\Users\z0010w1v\Pictures\wot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8178" y="188640"/>
            <a:ext cx="7981475" cy="4248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393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7FDF5-72D2-4174-B199-384E0CFF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4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3AFFB-B100-45E7-A238-1F3C21E2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84" y="404664"/>
            <a:ext cx="5811144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Plugfest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3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5E8B-2EF8-49F9-A9CF-CEA391B8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14998" cy="1143000"/>
          </a:xfrm>
        </p:spPr>
        <p:txBody>
          <a:bodyPr/>
          <a:lstStyle/>
          <a:p>
            <a:r>
              <a:rPr lang="en-US" dirty="0" err="1"/>
              <a:t>Plugfest</a:t>
            </a:r>
            <a:r>
              <a:rPr lang="en-US" dirty="0"/>
              <a:t>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F894-6648-46BB-B665-50FC6CB93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663" y="199369"/>
            <a:ext cx="10416989" cy="6459261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18A6A41E-DFBA-2846-96F6-E058DF509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557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1: Home/Building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087080-281A-46EF-BB68-6993FD15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756" y="1052736"/>
            <a:ext cx="10686838" cy="5590798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8B1EEF96-2FB3-2741-B875-9C605578B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044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8749" cy="6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1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0A5-2957-4688-BF31-9A7974FD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819254" cy="1143000"/>
          </a:xfrm>
        </p:spPr>
        <p:txBody>
          <a:bodyPr/>
          <a:lstStyle/>
          <a:p>
            <a:r>
              <a:rPr lang="en-US" dirty="0"/>
              <a:t>Scenario 2: Industrial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A25BC4-6922-45B8-AB40-434070A3D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6"/>
          <a:stretch/>
        </p:blipFill>
        <p:spPr>
          <a:xfrm>
            <a:off x="590563" y="1058782"/>
            <a:ext cx="11017224" cy="5763640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90845121-5515-B74E-8A17-FFE86B781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452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0C51-6E29-4502-990C-D17A2EE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147EF-8A08-45D9-A3AD-49BD54EFC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76726" cy="6961909"/>
          </a:xfrm>
        </p:spPr>
      </p:pic>
    </p:spTree>
    <p:extLst>
      <p:ext uri="{BB962C8B-B14F-4D97-AF65-F5344CB8AC3E}">
        <p14:creationId xmlns:p14="http://schemas.microsoft.com/office/powerpoint/2010/main" val="291454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B3707-8191-4D6B-8E05-E76514FFE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8350" cy="6861572"/>
          </a:xfrm>
        </p:spPr>
      </p:pic>
    </p:spTree>
    <p:extLst>
      <p:ext uri="{BB962C8B-B14F-4D97-AF65-F5344CB8AC3E}">
        <p14:creationId xmlns:p14="http://schemas.microsoft.com/office/powerpoint/2010/main" val="81698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270B-4716-43F9-A370-4D93CEAF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NHK </a:t>
            </a:r>
            <a:r>
              <a:rPr lang="en-US" dirty="0" err="1"/>
              <a:t>Hybridcast</a:t>
            </a:r>
            <a:r>
              <a:rPr lang="en-US" dirty="0"/>
              <a:t>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80AB7-0B2D-48B7-B0FC-09F31A62C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34" y="1988840"/>
            <a:ext cx="11751482" cy="3312368"/>
          </a:xfrm>
        </p:spPr>
      </p:pic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434508D1-7230-9B4E-827B-FAA1CFED0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40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546F-EF16-46E0-AA15-58D27189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6936A-35AE-4359-A5C6-DBEB40E5E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56" y="0"/>
            <a:ext cx="12210405" cy="6858000"/>
          </a:xfrm>
        </p:spPr>
      </p:pic>
    </p:spTree>
    <p:extLst>
      <p:ext uri="{BB962C8B-B14F-4D97-AF65-F5344CB8AC3E}">
        <p14:creationId xmlns:p14="http://schemas.microsoft.com/office/powerpoint/2010/main" val="1205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836712"/>
          </a:xfrm>
        </p:spPr>
        <p:txBody>
          <a:bodyPr>
            <a:normAutofit/>
          </a:bodyPr>
          <a:lstStyle/>
          <a:p>
            <a:r>
              <a:rPr lang="en-US" dirty="0"/>
              <a:t>W3C Web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484" y="1539950"/>
            <a:ext cx="5387605" cy="461481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W3C WoT Interest Group (IG)</a:t>
            </a:r>
            <a:br>
              <a:rPr lang="en-US" sz="2400" dirty="0"/>
            </a:br>
            <a:r>
              <a:rPr lang="en-US" sz="1600" dirty="0">
                <a:hlinkClick r:id="rId2"/>
              </a:rPr>
              <a:t>https://www.w3.org/2016/07/wot-ig-charter.html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1"/>
            <a:r>
              <a:rPr lang="en-US" dirty="0"/>
              <a:t>Started spring 2015</a:t>
            </a:r>
          </a:p>
          <a:p>
            <a:pPr lvl="1"/>
            <a:r>
              <a:rPr lang="en-US" dirty="0"/>
              <a:t>~200 participants</a:t>
            </a:r>
          </a:p>
          <a:p>
            <a:pPr lvl="1"/>
            <a:r>
              <a:rPr lang="en-US" dirty="0"/>
              <a:t>Informal work and outreach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PlugFest</a:t>
            </a:r>
            <a:r>
              <a:rPr lang="en-US" dirty="0"/>
              <a:t>” validation with running code</a:t>
            </a:r>
          </a:p>
          <a:p>
            <a:pPr lvl="1"/>
            <a:r>
              <a:rPr lang="en-US" dirty="0"/>
              <a:t>Exploration of new building blocks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OpenDays</a:t>
            </a:r>
            <a:r>
              <a:rPr lang="en-US" dirty="0"/>
              <a:t>” with external speakers</a:t>
            </a:r>
          </a:p>
          <a:p>
            <a:pPr lvl="1"/>
            <a:r>
              <a:rPr lang="en-US" dirty="0"/>
              <a:t>Liaisons and collaborations</a:t>
            </a:r>
            <a:br>
              <a:rPr lang="en-US" dirty="0"/>
            </a:br>
            <a:r>
              <a:rPr lang="en-US" dirty="0"/>
              <a:t>with other organizations and SDOs</a:t>
            </a:r>
          </a:p>
          <a:p>
            <a:pPr lvl="1"/>
            <a:endParaRPr lang="en-US" dirty="0"/>
          </a:p>
          <a:p>
            <a:pPr lvl="1"/>
            <a:r>
              <a:rPr lang="en-US" b="1" i="1" dirty="0"/>
              <a:t>Second Workshop on Web of Things held 3-5 June 2019  in Munich</a:t>
            </a:r>
          </a:p>
          <a:p>
            <a:pPr lvl="1"/>
            <a:r>
              <a:rPr lang="en-US" b="1" i="1" dirty="0"/>
              <a:t>IG charter renewal October 2019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63" y="1539950"/>
            <a:ext cx="5514971" cy="5129410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W3C WoT Working Group (WG)</a:t>
            </a:r>
            <a:br>
              <a:rPr lang="en-US" sz="3000" dirty="0"/>
            </a:br>
            <a:r>
              <a:rPr lang="en-US" sz="1700" dirty="0">
                <a:hlinkClick r:id="rId3"/>
              </a:rPr>
              <a:t>https://www.w3.org/2016/12/wot-wg-2016.html</a:t>
            </a:r>
            <a:endParaRPr lang="en-US" sz="3000" dirty="0"/>
          </a:p>
          <a:p>
            <a:pPr lvl="1"/>
            <a:endParaRPr lang="en-US" dirty="0"/>
          </a:p>
          <a:p>
            <a:pPr lvl="1"/>
            <a:r>
              <a:rPr lang="en-US" dirty="0"/>
              <a:t>Started end of 2016 (effectively Feb 2017)</a:t>
            </a:r>
          </a:p>
          <a:p>
            <a:pPr lvl="1"/>
            <a:r>
              <a:rPr lang="en-US" dirty="0"/>
              <a:t>~100 participants</a:t>
            </a:r>
          </a:p>
          <a:p>
            <a:pPr lvl="1"/>
            <a:r>
              <a:rPr lang="en-US" dirty="0"/>
              <a:t>Normative work on specific deliverables</a:t>
            </a:r>
          </a:p>
          <a:p>
            <a:pPr lvl="1"/>
            <a:r>
              <a:rPr lang="en-US" dirty="0"/>
              <a:t>W3C Patent Policy for royalty-free standards</a:t>
            </a:r>
          </a:p>
          <a:p>
            <a:pPr lvl="1"/>
            <a:r>
              <a:rPr lang="en-US" dirty="0"/>
              <a:t>Only W3C Members and Invited Experts</a:t>
            </a:r>
          </a:p>
          <a:p>
            <a:pPr marL="360000" lvl="1" indent="0">
              <a:buNone/>
            </a:pPr>
            <a:endParaRPr lang="en-US" dirty="0"/>
          </a:p>
          <a:p>
            <a:pPr lvl="1"/>
            <a:r>
              <a:rPr lang="en-US" b="1" i="1" dirty="0"/>
              <a:t>Architecture and Thing Description have both transitioned to Proposed Recommendations  in late January 2020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Transition to W3C Recommendations expected in March 2020</a:t>
            </a:r>
          </a:p>
          <a:p>
            <a:pPr lvl="1"/>
            <a:r>
              <a:rPr lang="en-US" b="1" i="1" dirty="0"/>
              <a:t>Notes published on Protocol Bindings, Security, and Scripting API</a:t>
            </a:r>
          </a:p>
          <a:p>
            <a:pPr lvl="1"/>
            <a:r>
              <a:rPr lang="en-US" b="1" i="1" dirty="0"/>
              <a:t>WG charter renewed January 2020</a:t>
            </a:r>
            <a:endParaRPr lang="en-US" dirty="0"/>
          </a:p>
          <a:p>
            <a:pPr marL="360000" lvl="1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C294CE-B78C-4953-AE9D-7BCAAA1CD8D4}"/>
              </a:ext>
            </a:extLst>
          </p:cNvPr>
          <p:cNvSpPr txBox="1">
            <a:spLocks/>
          </p:cNvSpPr>
          <p:nvPr/>
        </p:nvSpPr>
        <p:spPr>
          <a:xfrm>
            <a:off x="0" y="703237"/>
            <a:ext cx="12198350" cy="836712"/>
          </a:xfrm>
          <a:prstGeom prst="rect">
            <a:avLst/>
          </a:prstGeom>
        </p:spPr>
        <p:txBody>
          <a:bodyPr vert="horz" lIns="121954" tIns="60977" rIns="121954" bIns="60977" rtlCol="0" anchor="ctr">
            <a:norm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>
                <a:solidFill>
                  <a:srgbClr val="0070C0"/>
                </a:solidFill>
              </a:rPr>
              <a:t>Goal: Support IoT Interoperability via Open Standards </a:t>
            </a:r>
          </a:p>
        </p:txBody>
      </p:sp>
      <p:pic>
        <p:nvPicPr>
          <p:cNvPr id="6" name="Picture 4" descr="C:\Users\z0010w1v\Pictures\wot-logo.png">
            <a:extLst>
              <a:ext uri="{FF2B5EF4-FFF2-40B4-BE49-F238E27FC236}">
                <a16:creationId xmlns:a16="http://schemas.microsoft.com/office/drawing/2014/main" id="{5BBB8541-D4A8-4848-9556-B27FF8E2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326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583" y="1723050"/>
            <a:ext cx="5904656" cy="468899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2426767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Node-RED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7755359" y="942188"/>
            <a:ext cx="2304256" cy="432048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node-wot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855259" y="1436056"/>
            <a:ext cx="46805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WoTHelpers.fetch</a:t>
            </a:r>
            <a:r>
              <a:rPr lang="en-US" sz="1050" dirty="0"/>
              <a:t>("</a:t>
            </a:r>
            <a:r>
              <a:rPr lang="en-US" sz="1050" dirty="0" err="1"/>
              <a:t>coap</a:t>
            </a:r>
            <a:r>
              <a:rPr lang="en-US" sz="1050" dirty="0"/>
              <a:t>://localhost:5683/counter").then( async (td) =&gt; {</a:t>
            </a:r>
          </a:p>
          <a:p>
            <a:r>
              <a:rPr lang="en-US" sz="1050" dirty="0"/>
              <a:t>  // using await for serial execution (note 'async' in then() of fetch())</a:t>
            </a:r>
          </a:p>
          <a:p>
            <a:r>
              <a:rPr lang="en-US" sz="1050" dirty="0"/>
              <a:t>  try {</a:t>
            </a:r>
          </a:p>
          <a:p>
            <a:r>
              <a:rPr lang="en-US" sz="1050" dirty="0"/>
              <a:t>    let thing = await </a:t>
            </a:r>
            <a:r>
              <a:rPr lang="en-US" sz="1050" dirty="0" err="1"/>
              <a:t>WoT.consume</a:t>
            </a:r>
            <a:r>
              <a:rPr lang="en-US" sz="1050" dirty="0"/>
              <a:t>(td);</a:t>
            </a:r>
          </a:p>
          <a:p>
            <a:r>
              <a:rPr lang="en-US" sz="1050" dirty="0"/>
              <a:t>    console.info("=== TD ===");</a:t>
            </a:r>
          </a:p>
          <a:p>
            <a:r>
              <a:rPr lang="en-US" sz="1050" dirty="0"/>
              <a:t>    console.info(td);</a:t>
            </a:r>
          </a:p>
          <a:p>
            <a:r>
              <a:rPr lang="en-US" sz="1050" dirty="0"/>
              <a:t>    console.info("==========");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    // read property #1</a:t>
            </a:r>
          </a:p>
          <a:p>
            <a:r>
              <a:rPr lang="en-US" sz="1050" dirty="0"/>
              <a:t>    let read1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is", read1);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#1 (without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("increment");</a:t>
            </a:r>
          </a:p>
          <a:p>
            <a:r>
              <a:rPr lang="en-US" sz="1050" dirty="0"/>
              <a:t>    let inc1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#1 is", inc1);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increment property #2 (with step)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("increment", {'step' : 3});</a:t>
            </a:r>
          </a:p>
          <a:p>
            <a:r>
              <a:rPr lang="en-US" sz="1050" dirty="0"/>
              <a:t>    let inc2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increment #2 (with step 3) is", inc2);</a:t>
            </a:r>
          </a:p>
          <a:p>
            <a:r>
              <a:rPr lang="en-US" sz="1050" dirty="0"/>
              <a:t>        </a:t>
            </a:r>
          </a:p>
          <a:p>
            <a:r>
              <a:rPr lang="en-US" sz="1050" dirty="0"/>
              <a:t>    // decrement property</a:t>
            </a:r>
          </a:p>
          <a:p>
            <a:r>
              <a:rPr lang="en-US" sz="1050" dirty="0"/>
              <a:t>    await </a:t>
            </a:r>
            <a:r>
              <a:rPr lang="en-US" sz="1050" dirty="0" err="1"/>
              <a:t>thing.invokeAction</a:t>
            </a:r>
            <a:r>
              <a:rPr lang="en-US" sz="1050" dirty="0"/>
              <a:t>("decrement");</a:t>
            </a:r>
          </a:p>
          <a:p>
            <a:r>
              <a:rPr lang="en-US" sz="1050" dirty="0"/>
              <a:t>    let dec1 = await </a:t>
            </a:r>
            <a:r>
              <a:rPr lang="en-US" sz="1050" dirty="0" err="1"/>
              <a:t>thing.readProperty</a:t>
            </a:r>
            <a:r>
              <a:rPr lang="en-US" sz="1050" dirty="0"/>
              <a:t>("count");</a:t>
            </a:r>
          </a:p>
          <a:p>
            <a:r>
              <a:rPr lang="en-US" sz="1050" dirty="0"/>
              <a:t>    console.info("count value after decrement is", dec1);</a:t>
            </a:r>
          </a:p>
          <a:p>
            <a:endParaRPr lang="en-US" sz="1050" dirty="0"/>
          </a:p>
          <a:p>
            <a:r>
              <a:rPr lang="en-US" sz="1050" dirty="0"/>
              <a:t>  } catch(err) {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console.error</a:t>
            </a:r>
            <a:r>
              <a:rPr lang="en-US" sz="1050" dirty="0"/>
              <a:t>("Script error:", err);</a:t>
            </a:r>
          </a:p>
          <a:p>
            <a:r>
              <a:rPr lang="en-US" sz="1050" dirty="0"/>
              <a:t>  }</a:t>
            </a:r>
          </a:p>
          <a:p>
            <a:endParaRPr lang="en-US" sz="1050" dirty="0"/>
          </a:p>
          <a:p>
            <a:r>
              <a:rPr lang="en-US" sz="1050" dirty="0"/>
              <a:t>}).catch( (err) =&gt; { </a:t>
            </a:r>
            <a:r>
              <a:rPr lang="en-US" sz="1050" dirty="0" err="1"/>
              <a:t>console.error</a:t>
            </a:r>
            <a:r>
              <a:rPr lang="en-US" sz="1050" dirty="0"/>
              <a:t>("Fetch error:",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539" y="1937485"/>
            <a:ext cx="2340260" cy="7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z0010w1v\Pictures\wot-logo.png">
            <a:extLst>
              <a:ext uri="{FF2B5EF4-FFF2-40B4-BE49-F238E27FC236}">
                <a16:creationId xmlns:a16="http://schemas.microsoft.com/office/drawing/2014/main" id="{33C754C7-7168-574C-8313-A909867F0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141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E468B-F141-224E-A03D-16E604D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Description Playground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6EFD35-1034-EA4B-8B8D-04A9E3DD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21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14D0A5-7E72-6740-8536-942A40ED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15" y="959534"/>
            <a:ext cx="9721080" cy="553765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E4FAAD7-F626-5841-8EC4-81B78A7503CA}"/>
              </a:ext>
            </a:extLst>
          </p:cNvPr>
          <p:cNvSpPr txBox="1"/>
          <p:nvPr/>
        </p:nvSpPr>
        <p:spPr>
          <a:xfrm>
            <a:off x="9123511" y="6567715"/>
            <a:ext cx="18870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hlinkClick r:id="rId3"/>
              </a:rPr>
              <a:t>http://plugfest.thingweb.io/playground/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65273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916" y="1268760"/>
            <a:ext cx="538760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br>
              <a:rPr lang="en-US" sz="2100" dirty="0"/>
            </a:br>
            <a:r>
              <a:rPr lang="en-US" sz="2100" dirty="0"/>
              <a:t>(old charter)</a:t>
            </a:r>
          </a:p>
          <a:p>
            <a:pPr lvl="1"/>
            <a:r>
              <a:rPr lang="en-US" sz="2100" dirty="0">
                <a:hlinkClick r:id="rId4"/>
              </a:rPr>
              <a:t>https://www.w3.org/2019/10/wot-ig-2019.html</a:t>
            </a:r>
            <a:br>
              <a:rPr lang="en-US" sz="2100" dirty="0"/>
            </a:br>
            <a:r>
              <a:rPr lang="en-US" sz="2100" dirty="0"/>
              <a:t>(new charter)</a:t>
            </a:r>
            <a:endParaRPr lang="en-US" sz="2100" dirty="0">
              <a:hlinkClick r:id="rId5"/>
            </a:endParaRPr>
          </a:p>
          <a:p>
            <a:pPr lvl="1"/>
            <a:r>
              <a:rPr lang="en-US" sz="2100" dirty="0">
                <a:hlinkClick r:id="rId6"/>
              </a:rPr>
              <a:t>https://lists.w3.org/Archives/Public/public-wot-ig/</a:t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7"/>
              </a:rPr>
              <a:t>https://github.com/w3c/wot</a:t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100" dirty="0">
                <a:hlinkClick r:id="rId8"/>
              </a:rPr>
              <a:t>https://www.w3.org/2016/12/wot-wg-2016.html</a:t>
            </a:r>
            <a:br>
              <a:rPr lang="en-US" sz="2100" dirty="0"/>
            </a:br>
            <a:r>
              <a:rPr lang="en-US" sz="2100" dirty="0"/>
              <a:t>(old charter)</a:t>
            </a:r>
          </a:p>
          <a:p>
            <a:pPr lvl="1"/>
            <a:r>
              <a:rPr lang="en-US" sz="2100" dirty="0">
                <a:hlinkClick r:id="rId9"/>
              </a:rPr>
              <a:t>https://cdn.statically.io/gh/w3c/wot/master/charters/wot-wg-charter-draft-2019.html?env=dev</a:t>
            </a:r>
            <a:br>
              <a:rPr lang="en-US" sz="2100" dirty="0"/>
            </a:br>
            <a:r>
              <a:rPr lang="en-US" sz="2100" dirty="0"/>
              <a:t>(new charter draft)</a:t>
            </a:r>
          </a:p>
          <a:p>
            <a:pPr lvl="1"/>
            <a:r>
              <a:rPr lang="en-US" sz="2100" dirty="0">
                <a:hlinkClick r:id="rId10"/>
              </a:rPr>
              <a:t>https://www.w3.org/WoT/WG/</a:t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200830" y="1268760"/>
            <a:ext cx="5730995" cy="506915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</a:t>
            </a:r>
            <a:r>
              <a:rPr lang="en-US" sz="2900" dirty="0"/>
              <a:t>Proposed Recommendations</a:t>
            </a:r>
          </a:p>
          <a:p>
            <a:pPr lvl="1"/>
            <a:r>
              <a:rPr lang="en-US" sz="2100" dirty="0">
                <a:hlinkClick r:id="rId11"/>
              </a:rPr>
              <a:t>https://www.w3.org/TR/wot-architecture/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2"/>
              </a:rPr>
              <a:t>https://www.w3.org/TR/wot-thing-description/</a:t>
            </a:r>
            <a:endParaRPr lang="en-US" sz="2100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100" dirty="0">
                <a:hlinkClick r:id="rId13"/>
              </a:rPr>
              <a:t>https://www.w3.org/TR/wot-binding-templates/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4"/>
              </a:rPr>
              <a:t>https://www.w3.org/TR/wot-scripting-api/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https://www.w3.org/TR/wot-security/</a:t>
            </a:r>
            <a:endParaRPr lang="en-US" sz="2100" dirty="0"/>
          </a:p>
          <a:p>
            <a:pPr marL="36000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6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7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8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9"/>
              </a:rPr>
              <a:t>https://github.com/w3c/wot-scripting-api/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20"/>
              </a:rPr>
              <a:t>https://github.com/w3c/wot-security/</a:t>
            </a:r>
            <a:endParaRPr lang="en-US" sz="2100" dirty="0"/>
          </a:p>
          <a:p>
            <a:pPr lvl="1"/>
            <a:r>
              <a:rPr lang="en-CA" sz="2100" dirty="0">
                <a:hlinkClick r:id="rId21"/>
              </a:rPr>
              <a:t>https://github.com/w3c/wot-security-best-practices/</a:t>
            </a:r>
            <a:endParaRPr lang="en-CA" sz="2100" dirty="0"/>
          </a:p>
          <a:p>
            <a:pPr lvl="1"/>
            <a:r>
              <a:rPr lang="en-CA" sz="2100" dirty="0">
                <a:hlinkClick r:id="rId22"/>
              </a:rPr>
              <a:t>https://github.com/w3c/wot-profile/</a:t>
            </a:r>
            <a:endParaRPr lang="en-US" sz="2100" dirty="0"/>
          </a:p>
          <a:p>
            <a:pPr marL="360000" lvl="1" indent="0">
              <a:buNone/>
            </a:pPr>
            <a:endParaRPr lang="en-US" sz="2100" dirty="0"/>
          </a:p>
          <a:p>
            <a:r>
              <a:rPr lang="en-US" sz="2900" dirty="0"/>
              <a:t>Reference Implementations and Tools: node-wot</a:t>
            </a:r>
          </a:p>
          <a:p>
            <a:pPr lvl="1"/>
            <a:r>
              <a:rPr lang="en-US" sz="2100" u="sng" dirty="0">
                <a:hlinkClick r:id="rId23"/>
              </a:rPr>
              <a:t>node-wot: https://github.com/eclipse/thingweb.node-wot</a:t>
            </a:r>
            <a:endParaRPr lang="en-US" sz="2100" u="sng" dirty="0"/>
          </a:p>
          <a:p>
            <a:pPr lvl="1"/>
            <a:r>
              <a:rPr lang="en-US" sz="2100" u="sng" dirty="0">
                <a:hlinkClick r:id="rId24"/>
              </a:rPr>
              <a:t>TD playground: https://github.com/thingweb/thingweb-playground</a:t>
            </a:r>
            <a:endParaRPr lang="en-US" sz="2100" dirty="0"/>
          </a:p>
          <a:p>
            <a:pPr marL="0" indent="0">
              <a:buNone/>
            </a:pPr>
            <a:endParaRPr lang="en-US" sz="2900" dirty="0"/>
          </a:p>
        </p:txBody>
      </p:sp>
      <p:pic>
        <p:nvPicPr>
          <p:cNvPr id="6" name="Picture 5" descr="C:\Users\z0010w1v\Pictures\wot-logo.png">
            <a:extLst>
              <a:ext uri="{FF2B5EF4-FFF2-40B4-BE49-F238E27FC236}">
                <a16:creationId xmlns:a16="http://schemas.microsoft.com/office/drawing/2014/main" id="{698F65FD-457B-984C-8C00-57ADBC8F1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  <p:pic>
        <p:nvPicPr>
          <p:cNvPr id="7" name="Picture 2" descr="http://www.thingweb.io/img/logo.png">
            <a:extLst>
              <a:ext uri="{FF2B5EF4-FFF2-40B4-BE49-F238E27FC236}">
                <a16:creationId xmlns:a16="http://schemas.microsoft.com/office/drawing/2014/main" id="{DD19319C-254E-5244-9634-069C2CBB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8583" y="5443558"/>
            <a:ext cx="899701" cy="29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6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917" y="2492896"/>
            <a:ext cx="5387605" cy="36332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200828" y="2492896"/>
            <a:ext cx="5387605" cy="36332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Senior Key Expert 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8895" y="908720"/>
            <a:ext cx="538760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hlinkClick r:id="rId4"/>
              </a:rPr>
              <a:t>https://www.w3.org/WoT/WG/</a:t>
            </a:r>
            <a:endParaRPr lang="en-US" dirty="0"/>
          </a:p>
        </p:txBody>
      </p:sp>
      <p:pic>
        <p:nvPicPr>
          <p:cNvPr id="9" name="Picture 4" descr="C:\Users\z0010w1v\Pictures\wot-logo.png">
            <a:extLst>
              <a:ext uri="{FF2B5EF4-FFF2-40B4-BE49-F238E27FC236}">
                <a16:creationId xmlns:a16="http://schemas.microsoft.com/office/drawing/2014/main" id="{C60061A1-9E31-477F-AE9F-54D30014E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of Things </a:t>
            </a:r>
            <a:r>
              <a:rPr lang="en-US" noProof="0" dirty="0"/>
              <a:t>– Building Blocks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/>
          </a:p>
        </p:txBody>
      </p:sp>
      <p:sp>
        <p:nvSpPr>
          <p:cNvPr id="31" name="角丸四角形 6"/>
          <p:cNvSpPr/>
          <p:nvPr/>
        </p:nvSpPr>
        <p:spPr bwMode="auto">
          <a:xfrm>
            <a:off x="4875405" y="3010970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32" name="角丸四角形 21"/>
          <p:cNvSpPr/>
          <p:nvPr/>
        </p:nvSpPr>
        <p:spPr bwMode="auto">
          <a:xfrm>
            <a:off x="5001405" y="5160053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97179" y="4611777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4" name="Down Arrow 40"/>
          <p:cNvSpPr/>
          <p:nvPr/>
        </p:nvSpPr>
        <p:spPr>
          <a:xfrm rot="5400000">
            <a:off x="4646250" y="4617195"/>
            <a:ext cx="295612" cy="414097"/>
          </a:xfrm>
          <a:prstGeom prst="downArrow">
            <a:avLst/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Cloud 46"/>
          <p:cNvSpPr/>
          <p:nvPr/>
        </p:nvSpPr>
        <p:spPr>
          <a:xfrm>
            <a:off x="460272" y="5748237"/>
            <a:ext cx="1223022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loud 47"/>
          <p:cNvSpPr/>
          <p:nvPr/>
        </p:nvSpPr>
        <p:spPr>
          <a:xfrm>
            <a:off x="687905" y="5160847"/>
            <a:ext cx="1562230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lIns="14400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loud 48"/>
          <p:cNvSpPr/>
          <p:nvPr/>
        </p:nvSpPr>
        <p:spPr>
          <a:xfrm>
            <a:off x="1461897" y="5606297"/>
            <a:ext cx="1309236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角丸四角形 21"/>
          <p:cNvSpPr/>
          <p:nvPr/>
        </p:nvSpPr>
        <p:spPr bwMode="auto">
          <a:xfrm>
            <a:off x="5001405" y="4608969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5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4896" y="4376707"/>
            <a:ext cx="895073" cy="895073"/>
          </a:xfrm>
          <a:prstGeom prst="rect">
            <a:avLst/>
          </a:prstGeom>
          <a:noFill/>
        </p:spPr>
      </p:pic>
      <p:sp>
        <p:nvSpPr>
          <p:cNvPr id="51" name="Wolkenförmige Legende 41"/>
          <p:cNvSpPr/>
          <p:nvPr/>
        </p:nvSpPr>
        <p:spPr>
          <a:xfrm>
            <a:off x="1444846" y="4455943"/>
            <a:ext cx="1897875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The </a:t>
            </a:r>
            <a:r>
              <a:rPr lang="de-DE" sz="1800" i="1" kern="0" dirty="0">
                <a:solidFill>
                  <a:sysClr val="window" lastClr="FFFFFF"/>
                </a:solidFill>
                <a:ea typeface="ＭＳ Ｐゴシック" charset="-128"/>
              </a:rPr>
              <a:t>index.html </a:t>
            </a:r>
          </a:p>
          <a:p>
            <a:pPr algn="ctr" defTabSz="914400">
              <a:defRPr/>
            </a:pPr>
            <a:r>
              <a:rPr lang="de-DE" sz="1800" kern="0" dirty="0" err="1">
                <a:solidFill>
                  <a:sysClr val="window" lastClr="FFFFFF"/>
                </a:solidFill>
                <a:ea typeface="ＭＳ Ｐゴシック" charset="-128"/>
              </a:rPr>
              <a:t>for</a:t>
            </a: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 Things</a:t>
            </a:r>
          </a:p>
        </p:txBody>
      </p:sp>
      <p:sp>
        <p:nvSpPr>
          <p:cNvPr id="52" name="テキスト ボックス 43"/>
          <p:cNvSpPr txBox="1"/>
          <p:nvPr/>
        </p:nvSpPr>
        <p:spPr>
          <a:xfrm>
            <a:off x="627064" y="2731936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JSON-LD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instances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with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metadata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Uses </a:t>
            </a:r>
            <a:r>
              <a:rPr lang="en-US" altLang="ja-JP" sz="1600" b="1" dirty="0">
                <a:solidFill>
                  <a:srgbClr val="4A7B7C"/>
                </a:solidFill>
                <a:latin typeface="Arial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55" name="Cube 4"/>
          <p:cNvSpPr/>
          <p:nvPr/>
        </p:nvSpPr>
        <p:spPr>
          <a:xfrm>
            <a:off x="627063" y="2189003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Thing Description (TD)</a:t>
            </a:r>
          </a:p>
        </p:txBody>
      </p:sp>
      <p:sp>
        <p:nvSpPr>
          <p:cNvPr id="56" name="テキスト ボックス 39"/>
          <p:cNvSpPr txBox="1"/>
          <p:nvPr/>
        </p:nvSpPr>
        <p:spPr>
          <a:xfrm>
            <a:off x="7987575" y="2731936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JavaScript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interface between applications and Things to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simplify IoT application development</a:t>
            </a:r>
            <a:b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</a:b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across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vendors, devices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, edge, and cloud.</a:t>
            </a:r>
          </a:p>
        </p:txBody>
      </p:sp>
      <p:sp>
        <p:nvSpPr>
          <p:cNvPr id="57" name="Cube 4"/>
          <p:cNvSpPr/>
          <p:nvPr/>
        </p:nvSpPr>
        <p:spPr>
          <a:xfrm>
            <a:off x="7987576" y="2189003"/>
            <a:ext cx="3757384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Scripting API</a:t>
            </a:r>
          </a:p>
        </p:txBody>
      </p:sp>
      <p:sp>
        <p:nvSpPr>
          <p:cNvPr id="60" name="角丸四角形 21"/>
          <p:cNvSpPr/>
          <p:nvPr/>
        </p:nvSpPr>
        <p:spPr bwMode="auto">
          <a:xfrm>
            <a:off x="5001405" y="3136741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1600" kern="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0" name="角丸四角形 21"/>
          <p:cNvSpPr/>
          <p:nvPr/>
        </p:nvSpPr>
        <p:spPr bwMode="auto">
          <a:xfrm>
            <a:off x="5001405" y="4063501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Behavior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1" name="縦巻き 49"/>
          <p:cNvSpPr/>
          <p:nvPr/>
        </p:nvSpPr>
        <p:spPr bwMode="auto">
          <a:xfrm>
            <a:off x="5091405" y="3524100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1600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 Script</a:t>
            </a:r>
          </a:p>
        </p:txBody>
      </p:sp>
      <p:sp>
        <p:nvSpPr>
          <p:cNvPr id="72" name="テキスト ボックス 41"/>
          <p:cNvSpPr txBox="1"/>
          <p:nvPr/>
        </p:nvSpPr>
        <p:spPr>
          <a:xfrm>
            <a:off x="7987576" y="5340085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73" name="Cube 4"/>
          <p:cNvSpPr/>
          <p:nvPr/>
        </p:nvSpPr>
        <p:spPr>
          <a:xfrm>
            <a:off x="7987576" y="4797152"/>
            <a:ext cx="3757384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Binding Templates</a:t>
            </a:r>
          </a:p>
        </p:txBody>
      </p:sp>
      <p:sp>
        <p:nvSpPr>
          <p:cNvPr id="74" name="Cloud 48"/>
          <p:cNvSpPr/>
          <p:nvPr/>
        </p:nvSpPr>
        <p:spPr>
          <a:xfrm>
            <a:off x="5379095" y="6073995"/>
            <a:ext cx="1282005" cy="739381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Cloud 48"/>
          <p:cNvSpPr/>
          <p:nvPr/>
        </p:nvSpPr>
        <p:spPr>
          <a:xfrm>
            <a:off x="5492993" y="5821924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Cloud 48"/>
          <p:cNvSpPr/>
          <p:nvPr/>
        </p:nvSpPr>
        <p:spPr>
          <a:xfrm>
            <a:off x="4805162" y="6176158"/>
            <a:ext cx="1049417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Cloud 48"/>
          <p:cNvSpPr/>
          <p:nvPr/>
        </p:nvSpPr>
        <p:spPr>
          <a:xfrm>
            <a:off x="6240731" y="5967782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Rechteckiger Pfeil 34"/>
          <p:cNvSpPr/>
          <p:nvPr/>
        </p:nvSpPr>
        <p:spPr>
          <a:xfrm rot="5400000" flipH="1" flipV="1">
            <a:off x="4475105" y="491118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Cube 4"/>
          <p:cNvSpPr/>
          <p:nvPr/>
        </p:nvSpPr>
        <p:spPr>
          <a:xfrm>
            <a:off x="4587007" y="2189002"/>
            <a:ext cx="3252600" cy="542933"/>
          </a:xfrm>
          <a:prstGeom prst="cube">
            <a:avLst>
              <a:gd name="adj" fmla="val 21875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Security Guidelines</a:t>
            </a:r>
          </a:p>
        </p:txBody>
      </p:sp>
      <p:sp>
        <p:nvSpPr>
          <p:cNvPr id="83" name="Pfeil nach unten 2"/>
          <p:cNvSpPr/>
          <p:nvPr/>
        </p:nvSpPr>
        <p:spPr bwMode="auto">
          <a:xfrm>
            <a:off x="5454893" y="2731936"/>
            <a:ext cx="1441077" cy="320618"/>
          </a:xfrm>
          <a:prstGeom prst="downArrow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dirty="0" err="1">
              <a:solidFill>
                <a:srgbClr val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84" name="Cube 4"/>
          <p:cNvSpPr/>
          <p:nvPr/>
        </p:nvSpPr>
        <p:spPr>
          <a:xfrm>
            <a:off x="627062" y="1151011"/>
            <a:ext cx="11117897" cy="496558"/>
          </a:xfrm>
          <a:prstGeom prst="snip2SameRect">
            <a:avLst/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Architecture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627064" y="1648743"/>
            <a:ext cx="1111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Overarching umbrella with architectural constraints and guidance on how to use and combine building blocks.</a:t>
            </a:r>
          </a:p>
        </p:txBody>
      </p:sp>
      <p:pic>
        <p:nvPicPr>
          <p:cNvPr id="35" name="Picture 4" descr="C:\Users\z0010w1v\Pictures\wot-logo.png">
            <a:extLst>
              <a:ext uri="{FF2B5EF4-FFF2-40B4-BE49-F238E27FC236}">
                <a16:creationId xmlns:a16="http://schemas.microsoft.com/office/drawing/2014/main" id="{1175B75E-051F-4E92-807C-2D97C3151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052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of Things </a:t>
            </a:r>
            <a:r>
              <a:rPr lang="en-US" noProof="0" dirty="0"/>
              <a:t>– Building Blocks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sp>
        <p:nvSpPr>
          <p:cNvPr id="31" name="角丸四角形 6"/>
          <p:cNvSpPr/>
          <p:nvPr/>
        </p:nvSpPr>
        <p:spPr bwMode="auto">
          <a:xfrm>
            <a:off x="4875405" y="3010970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32" name="角丸四角形 21"/>
          <p:cNvSpPr/>
          <p:nvPr/>
        </p:nvSpPr>
        <p:spPr bwMode="auto">
          <a:xfrm>
            <a:off x="5001405" y="5160053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97179" y="4611777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4" name="Down Arrow 40"/>
          <p:cNvSpPr/>
          <p:nvPr/>
        </p:nvSpPr>
        <p:spPr>
          <a:xfrm rot="5400000">
            <a:off x="4646250" y="4617195"/>
            <a:ext cx="295612" cy="414097"/>
          </a:xfrm>
          <a:prstGeom prst="downArrow">
            <a:avLst/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Cloud 46"/>
          <p:cNvSpPr/>
          <p:nvPr/>
        </p:nvSpPr>
        <p:spPr>
          <a:xfrm>
            <a:off x="460272" y="5748237"/>
            <a:ext cx="1223022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loud 47"/>
          <p:cNvSpPr/>
          <p:nvPr/>
        </p:nvSpPr>
        <p:spPr>
          <a:xfrm>
            <a:off x="687905" y="5160847"/>
            <a:ext cx="1562230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lIns="14400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loud 48"/>
          <p:cNvSpPr/>
          <p:nvPr/>
        </p:nvSpPr>
        <p:spPr>
          <a:xfrm>
            <a:off x="1461897" y="5606297"/>
            <a:ext cx="1309236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角丸四角形 21"/>
          <p:cNvSpPr/>
          <p:nvPr/>
        </p:nvSpPr>
        <p:spPr bwMode="auto">
          <a:xfrm>
            <a:off x="5001405" y="4608969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5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4896" y="4376707"/>
            <a:ext cx="895073" cy="895073"/>
          </a:xfrm>
          <a:prstGeom prst="rect">
            <a:avLst/>
          </a:prstGeom>
          <a:noFill/>
        </p:spPr>
      </p:pic>
      <p:sp>
        <p:nvSpPr>
          <p:cNvPr id="51" name="Wolkenförmige Legende 41"/>
          <p:cNvSpPr/>
          <p:nvPr/>
        </p:nvSpPr>
        <p:spPr>
          <a:xfrm>
            <a:off x="1444846" y="4455943"/>
            <a:ext cx="1897875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The </a:t>
            </a:r>
            <a:r>
              <a:rPr lang="de-DE" sz="1800" i="1" kern="0" dirty="0">
                <a:solidFill>
                  <a:sysClr val="window" lastClr="FFFFFF"/>
                </a:solidFill>
                <a:ea typeface="ＭＳ Ｐゴシック" charset="-128"/>
              </a:rPr>
              <a:t>index.html </a:t>
            </a:r>
          </a:p>
          <a:p>
            <a:pPr algn="ctr" defTabSz="914400">
              <a:defRPr/>
            </a:pPr>
            <a:r>
              <a:rPr lang="de-DE" sz="1800" kern="0" dirty="0" err="1">
                <a:solidFill>
                  <a:sysClr val="window" lastClr="FFFFFF"/>
                </a:solidFill>
                <a:ea typeface="ＭＳ Ｐゴシック" charset="-128"/>
              </a:rPr>
              <a:t>for</a:t>
            </a: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 Things</a:t>
            </a:r>
          </a:p>
        </p:txBody>
      </p:sp>
      <p:sp>
        <p:nvSpPr>
          <p:cNvPr id="52" name="テキスト ボックス 43"/>
          <p:cNvSpPr txBox="1"/>
          <p:nvPr/>
        </p:nvSpPr>
        <p:spPr>
          <a:xfrm>
            <a:off x="627064" y="2731936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JSON-LD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instances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with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metadata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Uses </a:t>
            </a:r>
            <a:r>
              <a:rPr lang="en-US" altLang="ja-JP" sz="1600" b="1" dirty="0">
                <a:solidFill>
                  <a:srgbClr val="4A7B7C"/>
                </a:solidFill>
                <a:latin typeface="Arial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55" name="Cube 4"/>
          <p:cNvSpPr/>
          <p:nvPr/>
        </p:nvSpPr>
        <p:spPr>
          <a:xfrm>
            <a:off x="627063" y="2189003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Thing Description (TD)</a:t>
            </a:r>
          </a:p>
        </p:txBody>
      </p:sp>
      <p:sp>
        <p:nvSpPr>
          <p:cNvPr id="56" name="テキスト ボックス 39"/>
          <p:cNvSpPr txBox="1"/>
          <p:nvPr/>
        </p:nvSpPr>
        <p:spPr>
          <a:xfrm>
            <a:off x="7987575" y="2731936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JavaScript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interface between applications and Things to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simplify IoT application development</a:t>
            </a:r>
            <a:b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</a:b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across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vendors, devices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, edge, and cloud.</a:t>
            </a:r>
          </a:p>
        </p:txBody>
      </p:sp>
      <p:sp>
        <p:nvSpPr>
          <p:cNvPr id="57" name="Cube 4"/>
          <p:cNvSpPr/>
          <p:nvPr/>
        </p:nvSpPr>
        <p:spPr>
          <a:xfrm>
            <a:off x="7987576" y="2189003"/>
            <a:ext cx="3757384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Scripting API</a:t>
            </a:r>
          </a:p>
        </p:txBody>
      </p:sp>
      <p:sp>
        <p:nvSpPr>
          <p:cNvPr id="60" name="角丸四角形 21"/>
          <p:cNvSpPr/>
          <p:nvPr/>
        </p:nvSpPr>
        <p:spPr bwMode="auto">
          <a:xfrm>
            <a:off x="5001405" y="3136741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1600" kern="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0" name="角丸四角形 21"/>
          <p:cNvSpPr/>
          <p:nvPr/>
        </p:nvSpPr>
        <p:spPr bwMode="auto">
          <a:xfrm>
            <a:off x="5001405" y="4063501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Behavior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1" name="縦巻き 49"/>
          <p:cNvSpPr/>
          <p:nvPr/>
        </p:nvSpPr>
        <p:spPr bwMode="auto">
          <a:xfrm>
            <a:off x="5091405" y="3524100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1600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 Script</a:t>
            </a:r>
          </a:p>
        </p:txBody>
      </p:sp>
      <p:sp>
        <p:nvSpPr>
          <p:cNvPr id="72" name="テキスト ボックス 41"/>
          <p:cNvSpPr txBox="1"/>
          <p:nvPr/>
        </p:nvSpPr>
        <p:spPr>
          <a:xfrm>
            <a:off x="7987576" y="5340085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73" name="Cube 4"/>
          <p:cNvSpPr/>
          <p:nvPr/>
        </p:nvSpPr>
        <p:spPr>
          <a:xfrm>
            <a:off x="7987576" y="4797152"/>
            <a:ext cx="3757384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Binding Templates</a:t>
            </a:r>
          </a:p>
        </p:txBody>
      </p:sp>
      <p:sp>
        <p:nvSpPr>
          <p:cNvPr id="74" name="Cloud 48"/>
          <p:cNvSpPr/>
          <p:nvPr/>
        </p:nvSpPr>
        <p:spPr>
          <a:xfrm>
            <a:off x="5379095" y="6073995"/>
            <a:ext cx="1282005" cy="739381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Cloud 48"/>
          <p:cNvSpPr/>
          <p:nvPr/>
        </p:nvSpPr>
        <p:spPr>
          <a:xfrm>
            <a:off x="5492993" y="5821924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Cloud 48"/>
          <p:cNvSpPr/>
          <p:nvPr/>
        </p:nvSpPr>
        <p:spPr>
          <a:xfrm>
            <a:off x="4805162" y="6176158"/>
            <a:ext cx="1049417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Cloud 48"/>
          <p:cNvSpPr/>
          <p:nvPr/>
        </p:nvSpPr>
        <p:spPr>
          <a:xfrm>
            <a:off x="6240731" y="5967782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Rechteckiger Pfeil 34"/>
          <p:cNvSpPr/>
          <p:nvPr/>
        </p:nvSpPr>
        <p:spPr>
          <a:xfrm rot="5400000" flipH="1" flipV="1">
            <a:off x="4475105" y="491118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Cube 4"/>
          <p:cNvSpPr/>
          <p:nvPr/>
        </p:nvSpPr>
        <p:spPr>
          <a:xfrm>
            <a:off x="4587007" y="2189002"/>
            <a:ext cx="3252600" cy="542933"/>
          </a:xfrm>
          <a:prstGeom prst="cube">
            <a:avLst>
              <a:gd name="adj" fmla="val 21875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Security Guidelines</a:t>
            </a:r>
          </a:p>
        </p:txBody>
      </p:sp>
      <p:sp>
        <p:nvSpPr>
          <p:cNvPr id="83" name="Pfeil nach unten 2"/>
          <p:cNvSpPr/>
          <p:nvPr/>
        </p:nvSpPr>
        <p:spPr bwMode="auto">
          <a:xfrm>
            <a:off x="5454893" y="2731936"/>
            <a:ext cx="1441077" cy="320618"/>
          </a:xfrm>
          <a:prstGeom prst="downArrow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dirty="0" err="1">
              <a:solidFill>
                <a:srgbClr val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84" name="Cube 4"/>
          <p:cNvSpPr/>
          <p:nvPr/>
        </p:nvSpPr>
        <p:spPr>
          <a:xfrm>
            <a:off x="627062" y="1151011"/>
            <a:ext cx="11117897" cy="496558"/>
          </a:xfrm>
          <a:prstGeom prst="snip2SameRect">
            <a:avLst/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Architecture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627064" y="1648743"/>
            <a:ext cx="1111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Overarching umbrella with architectural constraints and guidance on how to use and combine building blocks.</a:t>
            </a:r>
          </a:p>
        </p:txBody>
      </p:sp>
      <p:sp>
        <p:nvSpPr>
          <p:cNvPr id="5" name="Explosion 2 4"/>
          <p:cNvSpPr/>
          <p:nvPr/>
        </p:nvSpPr>
        <p:spPr>
          <a:xfrm>
            <a:off x="8619455" y="2800359"/>
            <a:ext cx="2520280" cy="1485964"/>
          </a:xfrm>
          <a:prstGeom prst="irregularSeal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WG Note</a:t>
            </a:r>
            <a:endParaRPr lang="en-US" dirty="0"/>
          </a:p>
        </p:txBody>
      </p:sp>
      <p:sp>
        <p:nvSpPr>
          <p:cNvPr id="6" name="Explosion 2 5"/>
          <p:cNvSpPr/>
          <p:nvPr/>
        </p:nvSpPr>
        <p:spPr>
          <a:xfrm>
            <a:off x="3608763" y="554850"/>
            <a:ext cx="1721107" cy="1623532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REC</a:t>
            </a:r>
            <a:br>
              <a:rPr lang="de-DE" dirty="0"/>
            </a:br>
            <a:r>
              <a:rPr lang="de-DE" dirty="0"/>
              <a:t>Track</a:t>
            </a:r>
            <a:endParaRPr lang="en-US" dirty="0"/>
          </a:p>
        </p:txBody>
      </p:sp>
      <p:sp>
        <p:nvSpPr>
          <p:cNvPr id="86" name="Explosion 2 85"/>
          <p:cNvSpPr/>
          <p:nvPr/>
        </p:nvSpPr>
        <p:spPr>
          <a:xfrm>
            <a:off x="1533229" y="2662791"/>
            <a:ext cx="1721107" cy="1623532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REC</a:t>
            </a:r>
            <a:br>
              <a:rPr lang="de-DE" dirty="0"/>
            </a:br>
            <a:r>
              <a:rPr lang="de-DE" dirty="0"/>
              <a:t>Track</a:t>
            </a:r>
            <a:endParaRPr lang="en-US" dirty="0"/>
          </a:p>
        </p:txBody>
      </p:sp>
      <p:pic>
        <p:nvPicPr>
          <p:cNvPr id="35" name="Picture 4" descr="C:\Users\z0010w1v\Pictures\wot-logo.png">
            <a:extLst>
              <a:ext uri="{FF2B5EF4-FFF2-40B4-BE49-F238E27FC236}">
                <a16:creationId xmlns:a16="http://schemas.microsoft.com/office/drawing/2014/main" id="{447B968C-512D-4BF8-B2AF-6AED2D679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  <p:sp>
        <p:nvSpPr>
          <p:cNvPr id="36" name="Explosion 2 35"/>
          <p:cNvSpPr/>
          <p:nvPr/>
        </p:nvSpPr>
        <p:spPr>
          <a:xfrm>
            <a:off x="5379095" y="1731756"/>
            <a:ext cx="2520280" cy="1485964"/>
          </a:xfrm>
          <a:prstGeom prst="irregularSeal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WG Note</a:t>
            </a:r>
            <a:endParaRPr lang="en-US" dirty="0"/>
          </a:p>
        </p:txBody>
      </p:sp>
      <p:sp>
        <p:nvSpPr>
          <p:cNvPr id="37" name="Explosion 2 36"/>
          <p:cNvSpPr/>
          <p:nvPr/>
        </p:nvSpPr>
        <p:spPr>
          <a:xfrm>
            <a:off x="8742151" y="5275635"/>
            <a:ext cx="2520280" cy="1485964"/>
          </a:xfrm>
          <a:prstGeom prst="irregularSeal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WG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6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Proposed</a:t>
            </a:r>
            <a:r>
              <a:rPr lang="de-DE" dirty="0"/>
              <a:t> Recommendations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363" y="1062032"/>
            <a:ext cx="5514971" cy="452596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7225" y="1625991"/>
            <a:ext cx="3888432" cy="459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context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"https://www.w3.org/2019/wot/td/v1"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{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"http://iotschema.org/"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}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id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"urn:dev:org:32473:1234567890"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"MyLEDThing"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description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"RGB LED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torchiere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iot:Light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"securityDefinitions"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"scheme"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"bearer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lang="de-DE" sz="13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properties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"brightness"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lang="de-DE" sz="13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3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3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3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"integer",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minimum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0,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"maximum"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100,</a:t>
            </a:r>
            <a:endParaRPr lang="de-DE" sz="13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</a:rPr>
              <a:t>"forms"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 ... ]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actions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"fadeIn"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065749" y="4797152"/>
            <a:ext cx="4825866" cy="1885836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Door = Thing</a:t>
              </a:r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7" y="5783948"/>
              <a:ext cx="210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Handle</a:t>
              </a:r>
              <a:r>
                <a:rPr lang="de-DE" sz="1800" dirty="0">
                  <a:solidFill>
                    <a:srgbClr val="4A7B7C"/>
                  </a:solidFill>
                </a:rPr>
                <a:t> </a:t>
              </a:r>
              <a:r>
                <a:rPr lang="de-DE" sz="1800" dirty="0"/>
                <a:t>= Affordance</a:t>
              </a:r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899" y="6077096"/>
              <a:ext cx="817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902" y="6075283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00B050"/>
                  </a:solidFill>
                </a:rPr>
                <a:t>How?</a:t>
              </a:r>
              <a:endParaRPr lang="en-US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800" dirty="0">
                  <a:solidFill>
                    <a:srgbClr val="FF0000"/>
                  </a:solidFill>
                </a:rPr>
                <a:t>Open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Pull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Turn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964" y="1062032"/>
            <a:ext cx="5489258" cy="452596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WoT Architecture</a:t>
            </a:r>
          </a:p>
          <a:p>
            <a:pPr lvl="1"/>
            <a:r>
              <a:rPr lang="de-DE" dirty="0"/>
              <a:t>Constraints</a:t>
            </a:r>
          </a:p>
          <a:p>
            <a:pPr lvl="2"/>
            <a:r>
              <a:rPr lang="de-DE" dirty="0"/>
              <a:t>Things must have TD (W3C WoT)</a:t>
            </a:r>
          </a:p>
          <a:p>
            <a:pPr lvl="2"/>
            <a:r>
              <a:rPr lang="de-DE" dirty="0"/>
              <a:t>Must use hypermedia controls (general WoT)</a:t>
            </a:r>
          </a:p>
          <a:p>
            <a:pPr lvl="3"/>
            <a:r>
              <a:rPr lang="de-DE" dirty="0"/>
              <a:t>URIs</a:t>
            </a:r>
          </a:p>
          <a:p>
            <a:pPr lvl="3"/>
            <a:r>
              <a:rPr lang="de-DE" dirty="0"/>
              <a:t>Standard set of methods</a:t>
            </a:r>
          </a:p>
          <a:p>
            <a:pPr lvl="3"/>
            <a:r>
              <a:rPr lang="de-DE" dirty="0"/>
              <a:t>Media Types</a:t>
            </a:r>
          </a:p>
          <a:p>
            <a:pPr lvl="1"/>
            <a:r>
              <a:rPr lang="de-DE" dirty="0"/>
              <a:t>Interaction Affordances</a:t>
            </a:r>
          </a:p>
          <a:p>
            <a:pPr lvl="2"/>
            <a:r>
              <a:rPr lang="en-US" dirty="0"/>
              <a:t>Metadata of a Thing that shows and describes the possible choices (</a:t>
            </a:r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) to Consumers, thereby suggesting </a:t>
            </a:r>
            <a:r>
              <a:rPr lang="en-US" dirty="0">
                <a:solidFill>
                  <a:srgbClr val="00B050"/>
                </a:solidFill>
              </a:rPr>
              <a:t>how</a:t>
            </a:r>
            <a:r>
              <a:rPr lang="en-US" dirty="0"/>
              <a:t> Consumers may interact with the Thing</a:t>
            </a:r>
          </a:p>
        </p:txBody>
      </p:sp>
      <p:pic>
        <p:nvPicPr>
          <p:cNvPr id="22" name="Picture 21" descr="C:\Users\z0010w1v\Pictures\wot-logo.png">
            <a:extLst>
              <a:ext uri="{FF2B5EF4-FFF2-40B4-BE49-F238E27FC236}">
                <a16:creationId xmlns:a16="http://schemas.microsoft.com/office/drawing/2014/main" id="{452DAC49-5F5B-4177-BFE9-C8BB00CDE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607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Published WG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 dirty="0"/>
              <a:t>WoT Security and Privacy Guidelines</a:t>
            </a:r>
          </a:p>
          <a:p>
            <a:pPr lvl="1"/>
            <a:r>
              <a:rPr lang="de-DE" dirty="0"/>
              <a:t>Details beyond the security considerations in each specification for a holistic security and privacy configuration of Things</a:t>
            </a:r>
          </a:p>
          <a:p>
            <a:pPr lvl="1"/>
            <a:r>
              <a:rPr lang="de-DE" dirty="0"/>
              <a:t>Security testing plan</a:t>
            </a:r>
          </a:p>
          <a:p>
            <a:endParaRPr lang="de-DE" dirty="0"/>
          </a:p>
          <a:p>
            <a:r>
              <a:rPr lang="de-DE" b="1" dirty="0"/>
              <a:t>WoT Binding Templates</a:t>
            </a:r>
            <a:endParaRPr lang="en-US" b="1" dirty="0"/>
          </a:p>
          <a:p>
            <a:pPr lvl="1"/>
            <a:r>
              <a:rPr lang="de-DE"/>
              <a:t>Documentation </a:t>
            </a:r>
            <a:r>
              <a:rPr lang="de-DE" dirty="0"/>
              <a:t>for how to describe existing IoT ecosystems (e.g., OCF or generic Web) with WoT Thing Description</a:t>
            </a:r>
          </a:p>
          <a:p>
            <a:pPr lvl="1"/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 dirty="0"/>
              <a:t>WoT Scripting API</a:t>
            </a:r>
          </a:p>
          <a:p>
            <a:pPr lvl="1"/>
            <a:r>
              <a:rPr lang="de-DE" dirty="0"/>
              <a:t>Proposal for a standard API to consume and produce WoT Thing Descriptions</a:t>
            </a:r>
          </a:p>
          <a:p>
            <a:pPr lvl="1"/>
            <a:r>
              <a:rPr lang="de-DE" dirty="0"/>
              <a:t>Provides interface between applications and network-facing API of IoT devices</a:t>
            </a:r>
            <a:br>
              <a:rPr lang="de-DE" dirty="0"/>
            </a:br>
            <a:r>
              <a:rPr lang="de-DE" dirty="0"/>
              <a:t>(cf. Web browser APIs)</a:t>
            </a:r>
          </a:p>
        </p:txBody>
      </p:sp>
      <p:pic>
        <p:nvPicPr>
          <p:cNvPr id="5" name="Picture 4" descr="C:\Users\z0010w1v\Pictures\wot-logo.png">
            <a:extLst>
              <a:ext uri="{FF2B5EF4-FFF2-40B4-BE49-F238E27FC236}">
                <a16:creationId xmlns:a16="http://schemas.microsoft.com/office/drawing/2014/main" id="{B0880B65-257F-4E27-A278-5B4E13E8A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909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Key Design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052736"/>
            <a:ext cx="10978515" cy="5616624"/>
          </a:xfrm>
        </p:spPr>
        <p:txBody>
          <a:bodyPr>
            <a:normAutofit/>
          </a:bodyPr>
          <a:lstStyle/>
          <a:p>
            <a:r>
              <a:rPr lang="en-US" dirty="0"/>
              <a:t>Decision to adopt JSON-LD 1.1 proposed features to allow:</a:t>
            </a:r>
          </a:p>
          <a:p>
            <a:pPr lvl="1"/>
            <a:r>
              <a:rPr lang="en-US" dirty="0"/>
              <a:t>Default values</a:t>
            </a:r>
          </a:p>
          <a:p>
            <a:pPr lvl="1"/>
            <a:r>
              <a:rPr lang="en-US" dirty="0"/>
              <a:t>Object notation (name: value) instead of arrays</a:t>
            </a:r>
          </a:p>
          <a:p>
            <a:pPr lvl="1"/>
            <a:r>
              <a:rPr lang="en-US" dirty="0"/>
              <a:t>Alignment with common JSON practices</a:t>
            </a:r>
          </a:p>
          <a:p>
            <a:r>
              <a:rPr lang="en-US" dirty="0"/>
              <a:t>Security metadata</a:t>
            </a:r>
          </a:p>
          <a:p>
            <a:pPr lvl="1"/>
            <a:r>
              <a:rPr lang="en-US" dirty="0"/>
              <a:t>Focus on HTTPS (Basic Auth, Digest, Bearer Tokens, PSK, OAuth2)</a:t>
            </a:r>
          </a:p>
          <a:p>
            <a:r>
              <a:rPr lang="en-US" dirty="0"/>
              <a:t>Protocol Bindings</a:t>
            </a:r>
          </a:p>
          <a:p>
            <a:pPr lvl="1"/>
            <a:r>
              <a:rPr lang="en-US" dirty="0"/>
              <a:t>Focus on HTTP and structured payloads compatible with JSON</a:t>
            </a:r>
          </a:p>
          <a:p>
            <a:pPr lvl="1"/>
            <a:r>
              <a:rPr lang="en-US" dirty="0"/>
              <a:t>Support for Events using subprotocols (e.g., long polling in HTTP)</a:t>
            </a:r>
          </a:p>
          <a:p>
            <a:r>
              <a:rPr lang="de-DE" dirty="0"/>
              <a:t>Extension Points</a:t>
            </a:r>
          </a:p>
          <a:p>
            <a:pPr lvl="1"/>
            <a:r>
              <a:rPr lang="de-DE" dirty="0"/>
              <a:t>CoAP(S), MQTT(S), and further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schemes</a:t>
            </a:r>
            <a:endParaRPr lang="de-DE" dirty="0"/>
          </a:p>
          <a:p>
            <a:pPr lvl="1"/>
            <a:r>
              <a:rPr lang="de-DE" dirty="0"/>
              <a:t>Semantic annotations with custom vocabularies (JSON-LD @context and @type)</a:t>
            </a:r>
            <a:endParaRPr lang="en-US" b="1" i="1" dirty="0"/>
          </a:p>
          <a:p>
            <a:endParaRPr lang="en-US" dirty="0"/>
          </a:p>
        </p:txBody>
      </p:sp>
      <p:pic>
        <p:nvPicPr>
          <p:cNvPr id="4" name="Picture 3" descr="C:\Users\z0010w1v\Pictures\wot-logo.png">
            <a:extLst>
              <a:ext uri="{FF2B5EF4-FFF2-40B4-BE49-F238E27FC236}">
                <a16:creationId xmlns:a16="http://schemas.microsoft.com/office/drawing/2014/main" id="{E5C3476F-E6BE-43E5-B66C-E28476D28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931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1" y="854322"/>
            <a:ext cx="10707687" cy="6017720"/>
          </a:xfrm>
          <a:prstGeom prst="rect">
            <a:avLst/>
          </a:prstGeom>
        </p:spPr>
      </p:pic>
      <p:pic>
        <p:nvPicPr>
          <p:cNvPr id="6" name="Picture 5" descr="C:\Users\z0010w1v\Pictures\wot-logo.png">
            <a:extLst>
              <a:ext uri="{FF2B5EF4-FFF2-40B4-BE49-F238E27FC236}">
                <a16:creationId xmlns:a16="http://schemas.microsoft.com/office/drawing/2014/main" id="{8AE6B80D-672D-5345-87DA-88E495537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825E-1D64-4D28-9F42-638E25D8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Workshop: Munich 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26760-D497-4B8C-A4E9-1DE7346DB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" y="2923972"/>
            <a:ext cx="5523111" cy="36820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EFA1A-3A50-47B3-A20A-7B15D9CAC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085" y="952163"/>
            <a:ext cx="4167842" cy="2778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A6025-5A58-44A2-8FAB-C3D7B6943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676" y="952163"/>
            <a:ext cx="3994980" cy="266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AA8F5-8D39-46A0-8B39-56164FDC90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294" y="3291950"/>
            <a:ext cx="5003700" cy="3335800"/>
          </a:xfrm>
          <a:prstGeom prst="rect">
            <a:avLst/>
          </a:prstGeom>
        </p:spPr>
      </p:pic>
      <p:pic>
        <p:nvPicPr>
          <p:cNvPr id="8" name="Picture 7" descr="C:\Users\z0010w1v\Pictures\wot-logo.png">
            <a:extLst>
              <a:ext uri="{FF2B5EF4-FFF2-40B4-BE49-F238E27FC236}">
                <a16:creationId xmlns:a16="http://schemas.microsoft.com/office/drawing/2014/main" id="{F8B42EE2-0CCF-F749-9137-AD16D0340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18409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1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intel16x9">
  <a:themeElements>
    <a:clrScheme name="Custom 4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00AEEF"/>
      </a:hlink>
      <a:folHlink>
        <a:srgbClr val="00AEE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9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6_Intel 20150715">
  <a:themeElements>
    <a:clrScheme name="Custom 6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2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0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3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Text + Index</Name>
  <PpLayout>32</PpLayout>
  <Index>8</Index>
</p4ppTags>
</file>

<file path=customXml/item10.xml><?xml version="1.0" encoding="utf-8"?>
<p4ppTags>
  <Name>Free Content + Navigation</Name>
  <PpLayout>32</PpLayout>
  <Index>16</Index>
</p4ppTags>
</file>

<file path=customXml/item11.xml><?xml version="1.0" encoding="utf-8"?>
<p4ppTags>
  <Name>Two columns</Name>
  <PpLayout>29</PpLayout>
  <Index>12</Index>
</p4ppTags>
</file>

<file path=customXml/item12.xml><?xml version="1.0" encoding="utf-8"?>
<p4ppTags>
  <Name>Two rows</Name>
  <PpLayout>32</PpLayout>
  <Index>13</Index>
</p4ppTags>
</file>

<file path=customXml/item13.xml><?xml version="1.0" encoding="utf-8"?>
<p4ppTags>
  <Name>One object (small) + Navigation</Name>
  <PpLayout>32</PpLayout>
  <Index>18</Index>
</p4ppTags>
</file>

<file path=customXml/item2.xml><?xml version="1.0" encoding="utf-8"?>
<p4ppTags>
  <Name>Three columns + Navigation</Name>
  <PpLayout>32</PpLayout>
  <Index>20</Index>
</p4ppTags>
</file>

<file path=customXml/item3.xml><?xml version="1.0" encoding="utf-8"?>
<p4ppTags>
  <Name>One object (small)</Name>
  <PpLayout>16</PpLayout>
  <Index>11</Index>
</p4ppTags>
</file>

<file path=customXml/item4.xml><?xml version="1.0" encoding="utf-8"?>
<p4ppTags>
  <Name>Three columns</Name>
  <PpLayout>32</PpLayout>
  <Index>14</Index>
</p4ppTags>
</file>

<file path=customXml/item5.xml><?xml version="1.0" encoding="utf-8"?>
<p4ppTags>
  <Name>Four objects</Name>
  <PpLayout>24</PpLayout>
  <Index>15</Index>
</p4ppTags>
</file>

<file path=customXml/item6.xml><?xml version="1.0" encoding="utf-8"?>
<p4ppTags>
  <Name>One object (large)</Name>
  <PpLayout>16</PpLayout>
  <Index>10</Index>
</p4ppTags>
</file>

<file path=customXml/item7.xml><?xml version="1.0" encoding="utf-8"?>
<p4ppTags>
  <Name>Two columns + Navigation</Name>
  <PpLayout>32</PpLayout>
  <Index>19</Index>
</p4ppTags>
</file>

<file path=customXml/item8.xml><?xml version="1.0" encoding="utf-8"?>
<p4ppTags>
  <Name>One object (large) + Navigation</Name>
  <PpLayout>32</PpLayout>
  <Index>17</Index>
</p4ppTags>
</file>

<file path=customXml/item9.xml><?xml version="1.0" encoding="utf-8"?>
<p4ppTags>
  <Name>Free Content</Name>
  <PpLayout>11</PpLayout>
  <Index>9</Index>
</p4ppTags>
</file>

<file path=customXml/itemProps1.xml><?xml version="1.0" encoding="utf-8"?>
<ds:datastoreItem xmlns:ds="http://schemas.openxmlformats.org/officeDocument/2006/customXml" ds:itemID="{0D9599B2-641B-429C-8C85-C591ECF8C990}">
  <ds:schemaRefs/>
</ds:datastoreItem>
</file>

<file path=customXml/itemProps10.xml><?xml version="1.0" encoding="utf-8"?>
<ds:datastoreItem xmlns:ds="http://schemas.openxmlformats.org/officeDocument/2006/customXml" ds:itemID="{3C206999-0CDF-47B3-B85E-D5652B9D7810}">
  <ds:schemaRefs/>
</ds:datastoreItem>
</file>

<file path=customXml/itemProps11.xml><?xml version="1.0" encoding="utf-8"?>
<ds:datastoreItem xmlns:ds="http://schemas.openxmlformats.org/officeDocument/2006/customXml" ds:itemID="{9299034F-B9D7-46FC-B241-DC94BF0E67F6}">
  <ds:schemaRefs/>
</ds:datastoreItem>
</file>

<file path=customXml/itemProps12.xml><?xml version="1.0" encoding="utf-8"?>
<ds:datastoreItem xmlns:ds="http://schemas.openxmlformats.org/officeDocument/2006/customXml" ds:itemID="{F14BB4E7-BF22-46E2-AA3C-1ABA12A0B021}">
  <ds:schemaRefs/>
</ds:datastoreItem>
</file>

<file path=customXml/itemProps13.xml><?xml version="1.0" encoding="utf-8"?>
<ds:datastoreItem xmlns:ds="http://schemas.openxmlformats.org/officeDocument/2006/customXml" ds:itemID="{0091252C-F36F-40C9-984C-22582B3E6FB3}">
  <ds:schemaRefs/>
</ds:datastoreItem>
</file>

<file path=customXml/itemProps2.xml><?xml version="1.0" encoding="utf-8"?>
<ds:datastoreItem xmlns:ds="http://schemas.openxmlformats.org/officeDocument/2006/customXml" ds:itemID="{69E3DA23-9724-4848-A6F6-2F0F36B1F914}">
  <ds:schemaRefs/>
</ds:datastoreItem>
</file>

<file path=customXml/itemProps3.xml><?xml version="1.0" encoding="utf-8"?>
<ds:datastoreItem xmlns:ds="http://schemas.openxmlformats.org/officeDocument/2006/customXml" ds:itemID="{B19D05D1-AE0E-4B0D-AA6A-E4DC4507B75E}">
  <ds:schemaRefs/>
</ds:datastoreItem>
</file>

<file path=customXml/itemProps4.xml><?xml version="1.0" encoding="utf-8"?>
<ds:datastoreItem xmlns:ds="http://schemas.openxmlformats.org/officeDocument/2006/customXml" ds:itemID="{8699A006-2152-4093-B4FC-C6BF20D5E592}">
  <ds:schemaRefs/>
</ds:datastoreItem>
</file>

<file path=customXml/itemProps5.xml><?xml version="1.0" encoding="utf-8"?>
<ds:datastoreItem xmlns:ds="http://schemas.openxmlformats.org/officeDocument/2006/customXml" ds:itemID="{4E8C063E-54DF-40B8-B6B7-24C91B170904}">
  <ds:schemaRefs/>
</ds:datastoreItem>
</file>

<file path=customXml/itemProps6.xml><?xml version="1.0" encoding="utf-8"?>
<ds:datastoreItem xmlns:ds="http://schemas.openxmlformats.org/officeDocument/2006/customXml" ds:itemID="{864B6C15-1FF1-4ADA-8DBE-CD1DAF35B070}">
  <ds:schemaRefs/>
</ds:datastoreItem>
</file>

<file path=customXml/itemProps7.xml><?xml version="1.0" encoding="utf-8"?>
<ds:datastoreItem xmlns:ds="http://schemas.openxmlformats.org/officeDocument/2006/customXml" ds:itemID="{A27DC4FC-F9FA-4AC8-AAAA-729E607CE7E5}">
  <ds:schemaRefs/>
</ds:datastoreItem>
</file>

<file path=customXml/itemProps8.xml><?xml version="1.0" encoding="utf-8"?>
<ds:datastoreItem xmlns:ds="http://schemas.openxmlformats.org/officeDocument/2006/customXml" ds:itemID="{F718F79D-2091-4AD7-864E-B9B95B323394}">
  <ds:schemaRefs/>
</ds:datastoreItem>
</file>

<file path=customXml/itemProps9.xml><?xml version="1.0" encoding="utf-8"?>
<ds:datastoreItem xmlns:ds="http://schemas.openxmlformats.org/officeDocument/2006/customXml" ds:itemID="{B5096DD8-53C8-4E83-8664-FC4F8BE8B72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1689</Words>
  <Application>Microsoft Macintosh PowerPoint</Application>
  <PresentationFormat>Benutzerdefiniert</PresentationFormat>
  <Paragraphs>252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10</vt:i4>
      </vt:variant>
      <vt:variant>
        <vt:lpstr>Folientitel</vt:lpstr>
      </vt:variant>
      <vt:variant>
        <vt:i4>23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Intel Clear</vt:lpstr>
      <vt:lpstr>Intel Clear Pro</vt:lpstr>
      <vt:lpstr>Neo Sans Intel</vt:lpstr>
      <vt:lpstr>Neo Sans Intel Medium</vt:lpstr>
      <vt:lpstr>Wingdings</vt:lpstr>
      <vt:lpstr>Larissa</vt:lpstr>
      <vt:lpstr>4_intel16x9</vt:lpstr>
      <vt:lpstr>1_Intel 20150715</vt:lpstr>
      <vt:lpstr>9_Intel 20150715</vt:lpstr>
      <vt:lpstr>5_Intel 20150715</vt:lpstr>
      <vt:lpstr>6_Intel 20150715</vt:lpstr>
      <vt:lpstr>2_Intel 20150715</vt:lpstr>
      <vt:lpstr>10_Intel 20150715</vt:lpstr>
      <vt:lpstr>3_Intel 20150715</vt:lpstr>
      <vt:lpstr>11_Intel 20150715</vt:lpstr>
      <vt:lpstr>WoT Status Update</vt:lpstr>
      <vt:lpstr>W3C Web of Things</vt:lpstr>
      <vt:lpstr>W3C Web of Things – Building Blocks</vt:lpstr>
      <vt:lpstr>W3C Web of Things – Building Blocks</vt:lpstr>
      <vt:lpstr>Published Proposed Recommendations</vt:lpstr>
      <vt:lpstr>Published WG Notes</vt:lpstr>
      <vt:lpstr>Status and Key Design Decisions</vt:lpstr>
      <vt:lpstr>Use Case Overview</vt:lpstr>
      <vt:lpstr>WoT Workshop: Munich 2019</vt:lpstr>
      <vt:lpstr>Plugfest</vt:lpstr>
      <vt:lpstr>Plugfest Devices</vt:lpstr>
      <vt:lpstr>Scenario 1: Home/Building</vt:lpstr>
      <vt:lpstr>PowerPoint-Präsentation</vt:lpstr>
      <vt:lpstr>PowerPoint-Präsentation</vt:lpstr>
      <vt:lpstr>Scenario 2: Industrial</vt:lpstr>
      <vt:lpstr>PowerPoint-Präsentation</vt:lpstr>
      <vt:lpstr>PowerPoint-Präsentation</vt:lpstr>
      <vt:lpstr>NHK Hybridcast Integration</vt:lpstr>
      <vt:lpstr>PowerPoint-Präsentation</vt:lpstr>
      <vt:lpstr>Orchestration</vt:lpstr>
      <vt:lpstr>Thing Description Playground</vt:lpstr>
      <vt:lpstr>W3C WoT Resources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keywords>CTPClassification=CTP_NT</cp:keywords>
  <cp:lastModifiedBy>Kaebisch, Sebastian (CT RDA IOT EWT-DE)</cp:lastModifiedBy>
  <cp:revision>313</cp:revision>
  <dcterms:created xsi:type="dcterms:W3CDTF">2018-05-15T12:31:41Z</dcterms:created>
  <dcterms:modified xsi:type="dcterms:W3CDTF">2020-02-04T07:52:20Z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e2a4d6ce-cd2a-43aa-acfc-f42f7448afd3</vt:lpwstr>
  </property>
  <property fmtid="{D5CDD505-2E9C-101B-9397-08002B2CF9AE}" pid="3" name="CTP_TimeStamp">
    <vt:lpwstr>2019-09-19 00:56:14Z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_readonly">
    <vt:lpwstr/>
  </property>
  <property fmtid="{D5CDD505-2E9C-101B-9397-08002B2CF9AE}" pid="9" name="_change">
    <vt:lpwstr/>
  </property>
  <property fmtid="{D5CDD505-2E9C-101B-9397-08002B2CF9AE}" pid="10" name="_full-control">
    <vt:lpwstr/>
  </property>
  <property fmtid="{D5CDD505-2E9C-101B-9397-08002B2CF9AE}" pid="11" name="sflag">
    <vt:lpwstr>1563866936</vt:lpwstr>
  </property>
</Properties>
</file>